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8"/>
    <p:sldId id="257" r:id="rId19"/>
    <p:sldId id="258" r:id="rId20"/>
    <p:sldId id="259" r:id="rId21"/>
    <p:sldId id="260" r:id="rId22"/>
    <p:sldId id="261" r:id="rId23"/>
    <p:sldId id="262" r:id="rId24"/>
    <p:sldId id="263" r:id="rId25"/>
    <p:sldId id="264" r:id="rId26"/>
    <p:sldId id="265" r:id="rId27"/>
    <p:sldId id="266" r:id="rId28"/>
    <p:sldId id="267" r:id="rId29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TT Norms" charset="1" panose="02000503030000020003"/>
      <p:regular r:id="rId10"/>
    </p:embeddedFont>
    <p:embeddedFont>
      <p:font typeface="TT Norms Bold" charset="1" panose="02000803030000020004"/>
      <p:regular r:id="rId11"/>
    </p:embeddedFont>
    <p:embeddedFont>
      <p:font typeface="TT Norms Italics" charset="1" panose="02000503030000090003"/>
      <p:regular r:id="rId12"/>
    </p:embeddedFont>
    <p:embeddedFont>
      <p:font typeface="TT Norms Bold Italics" charset="1" panose="02000803020000090004"/>
      <p:regular r:id="rId13"/>
    </p:embeddedFont>
    <p:embeddedFont>
      <p:font typeface="TT Fors" charset="1" panose="020B0003030001020000"/>
      <p:regular r:id="rId14"/>
    </p:embeddedFont>
    <p:embeddedFont>
      <p:font typeface="TT Fors Bold" charset="1" panose="020B0003030001020000"/>
      <p:regular r:id="rId15"/>
    </p:embeddedFont>
    <p:embeddedFont>
      <p:font typeface="TT Fors Italics" charset="1" panose="020B0003030001020000"/>
      <p:regular r:id="rId16"/>
    </p:embeddedFont>
    <p:embeddedFont>
      <p:font typeface="TT Fors Bold Italics" charset="1" panose="020B0003030001020000"/>
      <p:regular r:id="rId1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slides/slide1.xml" Type="http://schemas.openxmlformats.org/officeDocument/2006/relationships/slide"/><Relationship Id="rId19" Target="slides/slide2.xml" Type="http://schemas.openxmlformats.org/officeDocument/2006/relationships/slide"/><Relationship Id="rId2" Target="presProps.xml" Type="http://schemas.openxmlformats.org/officeDocument/2006/relationships/presProps"/><Relationship Id="rId20" Target="slides/slide3.xml" Type="http://schemas.openxmlformats.org/officeDocument/2006/relationships/slide"/><Relationship Id="rId21" Target="slides/slide4.xml" Type="http://schemas.openxmlformats.org/officeDocument/2006/relationships/slide"/><Relationship Id="rId22" Target="slides/slide5.xml" Type="http://schemas.openxmlformats.org/officeDocument/2006/relationships/slide"/><Relationship Id="rId23" Target="slides/slide6.xml" Type="http://schemas.openxmlformats.org/officeDocument/2006/relationships/slide"/><Relationship Id="rId24" Target="slides/slide7.xml" Type="http://schemas.openxmlformats.org/officeDocument/2006/relationships/slide"/><Relationship Id="rId25" Target="slides/slide8.xml" Type="http://schemas.openxmlformats.org/officeDocument/2006/relationships/slide"/><Relationship Id="rId26" Target="slides/slide9.xml" Type="http://schemas.openxmlformats.org/officeDocument/2006/relationships/slide"/><Relationship Id="rId27" Target="slides/slide10.xml" Type="http://schemas.openxmlformats.org/officeDocument/2006/relationships/slide"/><Relationship Id="rId28" Target="slides/slide11.xml" Type="http://schemas.openxmlformats.org/officeDocument/2006/relationships/slide"/><Relationship Id="rId29" Target="slides/slide12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VAFloMsHZvQ.mp4>
</file>

<file path=ppt/media/image1.png>
</file>

<file path=ppt/media/image10.png>
</file>

<file path=ppt/media/image11.png>
</file>

<file path=ppt/media/image12.jpe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0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1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2.jpeg" Type="http://schemas.openxmlformats.org/officeDocument/2006/relationships/image"/><Relationship Id="rId4" Target="../media/VAFloMsHZvQ.mp4" Type="http://schemas.openxmlformats.org/officeDocument/2006/relationships/video"/><Relationship Id="rId5" Target="../media/VAFloMsHZvQ.mp4" Type="http://schemas.microsoft.com/office/2007/relationships/media"/></Relationships>
</file>

<file path=ppt/slides/_rels/slide1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jpeg" Type="http://schemas.openxmlformats.org/officeDocument/2006/relationships/image"/><Relationship Id="rId3" Target="../media/image3.jpeg" Type="http://schemas.openxmlformats.org/officeDocument/2006/relationships/image"/><Relationship Id="rId4" Target="../media/image1.pn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jpeg" Type="http://schemas.openxmlformats.org/officeDocument/2006/relationships/image"/><Relationship Id="rId5" Target="../media/image1.pn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jpeg" Type="http://schemas.openxmlformats.org/officeDocument/2006/relationships/image"/><Relationship Id="rId3" Target="../media/image1.pn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8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.png" Type="http://schemas.openxmlformats.org/officeDocument/2006/relationships/image"/></Relationships>
</file>

<file path=ppt/slides/_rels/slide9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0.png" Type="http://schemas.openxmlformats.org/officeDocument/2006/relationships/image"/><Relationship Id="rId3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544592" y="561340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"/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2270325" y="561340"/>
            <a:ext cx="5255675" cy="895033"/>
            <a:chOff x="0" y="0"/>
            <a:chExt cx="7007567" cy="119337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2463641" y="-38100"/>
              <a:ext cx="4543926" cy="8627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UNIVERSITA' DEGLI STUDI DI NAPOLI FEDERICO II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8411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62000" y="561340"/>
            <a:ext cx="5255675" cy="561658"/>
            <a:chOff x="0" y="0"/>
            <a:chExt cx="7007567" cy="74887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Lorenzo Esposito 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M63001417</a:t>
              </a: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2699872" y="3940175"/>
            <a:ext cx="12888256" cy="25971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999"/>
              </a:lnSpc>
            </a:pPr>
            <a:r>
              <a:rPr lang="en-US" sz="9999" spc="-499">
                <a:solidFill>
                  <a:srgbClr val="000000"/>
                </a:solidFill>
                <a:latin typeface="TT Norms Bold"/>
              </a:rPr>
              <a:t>Progetto su board STM32F3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4329065" y="9063038"/>
            <a:ext cx="3479416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CB6CE6"/>
                </a:solidFill>
                <a:latin typeface="TT Fors Bold"/>
              </a:rPr>
              <a:t>ANNO ACCADEMICO 2022/2023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762000" y="1278702"/>
            <a:ext cx="5255675" cy="561658"/>
            <a:chOff x="0" y="0"/>
            <a:chExt cx="7007567" cy="74887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Armando Zevola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M63001514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028944" y="6748641"/>
            <a:ext cx="6050006" cy="3657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40"/>
              </a:lnSpc>
            </a:pPr>
            <a:r>
              <a:rPr lang="en-US" sz="2100">
                <a:solidFill>
                  <a:srgbClr val="000000"/>
                </a:solidFill>
                <a:latin typeface="TT Norms Bold"/>
              </a:rPr>
              <a:t>Computer System Design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259050"/>
            <a:ext cx="205920" cy="20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5966020"/>
            <a:ext cx="205920" cy="20592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8708392" y="3015833"/>
            <a:ext cx="8550908" cy="4255334"/>
          </a:xfrm>
          <a:custGeom>
            <a:avLst/>
            <a:gdLst/>
            <a:ahLst/>
            <a:cxnLst/>
            <a:rect r="r" b="b" t="t" l="l"/>
            <a:pathLst>
              <a:path h="4255334" w="8550908">
                <a:moveTo>
                  <a:pt x="0" y="0"/>
                </a:moveTo>
                <a:lnTo>
                  <a:pt x="8550908" y="0"/>
                </a:lnTo>
                <a:lnTo>
                  <a:pt x="8550908" y="4255334"/>
                </a:lnTo>
                <a:lnTo>
                  <a:pt x="0" y="425533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57522" y="588007"/>
            <a:ext cx="937295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Codice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736123" y="3896327"/>
            <a:ext cx="5442797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Alla ricezione di ogni messaggio inviato tramite UART, viene eseguita una routine dipendente dal valore della variabile msg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736123" y="5314600"/>
            <a:ext cx="5442797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Le funzioni chiamate all'interno della routine svolgono un lavoro di pilotaggio dei led, sia interni che esterni, tramite l'impiego delle primitive HAL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2951854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Slave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Codice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8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"/>
            </a:blip>
            <a:stretch>
              <a:fillRect l="0" t="0" r="0" b="0"/>
            </a:stretch>
          </a:blipFill>
        </p:spPr>
      </p:sp>
      <p:pic>
        <p:nvPicPr>
          <p:cNvPr name="Picture 3" id="3">
            <a:hlinkClick action="ppaction://media"/>
          </p:cNvPr>
          <p:cNvPicPr>
            <a:picLocks noChangeAspect="true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2789950" y="2075113"/>
            <a:ext cx="12708100" cy="6953489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3151047" y="593652"/>
            <a:ext cx="1198590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Esempio di funzionamento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9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Esempio di funzionamento</a:t>
            </a:r>
          </a:p>
        </p:txBody>
      </p:sp>
    </p:spTree>
  </p:cSld>
  <p:clrMapOvr>
    <a:masterClrMapping/>
  </p:clrMapOvr>
  <p:timing>
    <p:tnLst>
      <p:par>
        <p:cTn dur="indefinite" restart="never" nodeType="tmRoot">
          <p:childTnLst>
            <p:video>
              <p:cMediaNode vol="100000">
                <p:cTn fill="hold" display="false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076935" y="4380944"/>
            <a:ext cx="12134130" cy="1069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000"/>
              </a:lnSpc>
            </a:pPr>
            <a:r>
              <a:rPr lang="en-US" sz="8000" spc="-400">
                <a:solidFill>
                  <a:srgbClr val="000000"/>
                </a:solidFill>
                <a:latin typeface="TT Norms Bold"/>
              </a:rPr>
              <a:t>Grazie per l'attenzione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62000" y="561340"/>
            <a:ext cx="5255675" cy="561658"/>
            <a:chOff x="0" y="0"/>
            <a:chExt cx="7007567" cy="748877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Lorenzo Esposito 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M63001417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62000" y="1278702"/>
            <a:ext cx="5255675" cy="561658"/>
            <a:chOff x="0" y="0"/>
            <a:chExt cx="7007567" cy="748877"/>
          </a:xfrm>
        </p:grpSpPr>
        <p:sp>
          <p:nvSpPr>
            <p:cNvPr name="TextBox 7" id="7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Armando Zevola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M63001514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2270325" y="561340"/>
            <a:ext cx="5255675" cy="895033"/>
            <a:chOff x="0" y="0"/>
            <a:chExt cx="7007567" cy="1193377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2463641" y="-38100"/>
              <a:ext cx="4543926" cy="8627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UNIVERSITA' DEGLI STUDI DI NAPOLI FEDERICO II</a:t>
              </a: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8411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14329065" y="9063038"/>
            <a:ext cx="3479416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CB6CE6"/>
                </a:solidFill>
                <a:latin typeface="TT Fors Bold"/>
              </a:rPr>
              <a:t>ANNO ACCADEMICO 2022/2023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076935" y="3796982"/>
            <a:ext cx="12134130" cy="2693035"/>
            <a:chOff x="0" y="0"/>
            <a:chExt cx="16178840" cy="3590713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2190218" y="1802341"/>
              <a:ext cx="11798404" cy="178837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639"/>
                </a:lnSpc>
                <a:spcBef>
                  <a:spcPct val="0"/>
                </a:spcBef>
              </a:pPr>
              <a:r>
                <a:rPr lang="en-US" sz="2599">
                  <a:solidFill>
                    <a:srgbClr val="545454"/>
                  </a:solidFill>
                  <a:latin typeface="TT Fors"/>
                </a:rPr>
                <a:t>Comunicazione seriale tra due board STM32F3 per la realizzazione di un'architettura multicomputer di tipo master-slave con gestione di attuatori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114300"/>
              <a:ext cx="16178840" cy="999066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5499"/>
                </a:lnSpc>
              </a:pPr>
              <a:r>
                <a:rPr lang="en-US" sz="5499" spc="-274">
                  <a:solidFill>
                    <a:srgbClr val="000000"/>
                  </a:solidFill>
                  <a:latin typeface="TT Norms Bold"/>
                </a:rPr>
                <a:t>Traccia</a:t>
              </a: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762000" y="561340"/>
            <a:ext cx="5255675" cy="561658"/>
            <a:chOff x="0" y="0"/>
            <a:chExt cx="7007567" cy="748877"/>
          </a:xfrm>
        </p:grpSpPr>
        <p:sp>
          <p:nvSpPr>
            <p:cNvPr name="TextBox 6" id="6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Lorenzo Esposito 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M63001417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762000" y="1278702"/>
            <a:ext cx="5255675" cy="561658"/>
            <a:chOff x="0" y="0"/>
            <a:chExt cx="7007567" cy="748877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38100"/>
              <a:ext cx="4190392" cy="4182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Armando Zevola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3966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just">
                <a:lnSpc>
                  <a:spcPts val="2239"/>
                </a:lnSpc>
              </a:pPr>
              <a:r>
                <a:rPr lang="en-US" sz="1599">
                  <a:solidFill>
                    <a:srgbClr val="545454"/>
                  </a:solidFill>
                  <a:latin typeface="TT Fors"/>
                </a:rPr>
                <a:t>M63001514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2270325" y="561340"/>
            <a:ext cx="5255675" cy="895033"/>
            <a:chOff x="0" y="0"/>
            <a:chExt cx="7007567" cy="1193377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2463641" y="-38100"/>
              <a:ext cx="4543926" cy="862754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659"/>
                </a:lnSpc>
              </a:pPr>
              <a:r>
                <a:rPr lang="en-US" sz="1899">
                  <a:solidFill>
                    <a:srgbClr val="000000"/>
                  </a:solidFill>
                  <a:latin typeface="TT Fors Bold"/>
                </a:rPr>
                <a:t>UNIVERSITA' DEGLI STUDI DI NAPOLI FEDERICO II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841163"/>
              <a:ext cx="7007567" cy="352213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r">
                <a:lnSpc>
                  <a:spcPts val="22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4329065" y="9063038"/>
            <a:ext cx="3479416" cy="6210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CB6CE6"/>
                </a:solidFill>
                <a:latin typeface="TT Fors Bold"/>
              </a:rPr>
              <a:t>ANNO ACCADEMICO 2022/2023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4544592" y="561340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4801245"/>
            <a:ext cx="205920" cy="205920"/>
            <a:chOff x="0" y="0"/>
            <a:chExt cx="812800" cy="81280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1028700" y="4362010"/>
            <a:ext cx="205920" cy="205920"/>
            <a:chOff x="0" y="0"/>
            <a:chExt cx="812800" cy="8128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7" id="7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5238247"/>
            <a:ext cx="205920" cy="205920"/>
            <a:chOff x="0" y="0"/>
            <a:chExt cx="812800" cy="812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1028700" y="5675249"/>
            <a:ext cx="205920" cy="205920"/>
            <a:chOff x="0" y="0"/>
            <a:chExt cx="812800" cy="812800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028700" y="2607471"/>
            <a:ext cx="5227460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Obiettivi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8240590" y="369612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1"/>
                </a:lnTo>
                <a:lnTo>
                  <a:pt x="0" y="8984891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6000"/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1489430" y="4226241"/>
            <a:ext cx="7040714" cy="17335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473"/>
              </a:lnSpc>
            </a:pPr>
            <a:r>
              <a:rPr lang="en-US" sz="2315" spc="-11">
                <a:solidFill>
                  <a:srgbClr val="545454"/>
                </a:solidFill>
                <a:latin typeface="TT Fors"/>
              </a:rPr>
              <a:t>Impiego dell'UART</a:t>
            </a:r>
          </a:p>
          <a:p>
            <a:pPr>
              <a:lnSpc>
                <a:spcPts val="3473"/>
              </a:lnSpc>
            </a:pPr>
            <a:r>
              <a:rPr lang="en-US" sz="2315" spc="-11">
                <a:solidFill>
                  <a:srgbClr val="545454"/>
                </a:solidFill>
                <a:latin typeface="TT Fors"/>
              </a:rPr>
              <a:t>Realizzazione dell'architettura multicomputer</a:t>
            </a:r>
          </a:p>
          <a:p>
            <a:pPr>
              <a:lnSpc>
                <a:spcPts val="3473"/>
              </a:lnSpc>
            </a:pPr>
            <a:r>
              <a:rPr lang="en-US" sz="2315" spc="-11">
                <a:solidFill>
                  <a:srgbClr val="545454"/>
                </a:solidFill>
                <a:latin typeface="TT Fors"/>
              </a:rPr>
              <a:t>Pilotaggio di carichi</a:t>
            </a:r>
          </a:p>
          <a:p>
            <a:pPr>
              <a:lnSpc>
                <a:spcPts val="3473"/>
              </a:lnSpc>
            </a:pPr>
            <a:r>
              <a:rPr lang="en-US" sz="2315" spc="-11">
                <a:solidFill>
                  <a:srgbClr val="545454"/>
                </a:solidFill>
                <a:latin typeface="TT Fors"/>
              </a:rPr>
              <a:t>Sistema event-driven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Obiettivi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1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185136" y="2637435"/>
            <a:ext cx="2712855" cy="3988349"/>
          </a:xfrm>
          <a:custGeom>
            <a:avLst/>
            <a:gdLst/>
            <a:ahLst/>
            <a:cxnLst/>
            <a:rect r="r" b="b" t="t" l="l"/>
            <a:pathLst>
              <a:path h="3988349" w="2712855">
                <a:moveTo>
                  <a:pt x="0" y="0"/>
                </a:moveTo>
                <a:lnTo>
                  <a:pt x="2712855" y="0"/>
                </a:lnTo>
                <a:lnTo>
                  <a:pt x="2712855" y="3988349"/>
                </a:lnTo>
                <a:lnTo>
                  <a:pt x="0" y="398834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273860" y="2476014"/>
            <a:ext cx="2731623" cy="4142747"/>
          </a:xfrm>
          <a:custGeom>
            <a:avLst/>
            <a:gdLst/>
            <a:ahLst/>
            <a:cxnLst/>
            <a:rect r="r" b="b" t="t" l="l"/>
            <a:pathLst>
              <a:path h="4142747" w="2731623">
                <a:moveTo>
                  <a:pt x="0" y="0"/>
                </a:moveTo>
                <a:lnTo>
                  <a:pt x="2731624" y="0"/>
                </a:lnTo>
                <a:lnTo>
                  <a:pt x="2731624" y="4142747"/>
                </a:lnTo>
                <a:lnTo>
                  <a:pt x="0" y="414274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794207" y="7513850"/>
            <a:ext cx="205920" cy="205920"/>
            <a:chOff x="0" y="0"/>
            <a:chExt cx="812800" cy="8128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C83FF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891997" y="7482507"/>
            <a:ext cx="205920" cy="20592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6B57F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6000"/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Materiale utilizzato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857703" y="642128"/>
            <a:ext cx="8572593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Materiale utilizzato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3185136" y="7419642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Scheda STM32F303VCT6 (slave)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1273860" y="7388299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Scheda STM32F303VCT6 (master)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2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3792199" y="3196744"/>
            <a:ext cx="2131008" cy="2685906"/>
            <a:chOff x="0" y="0"/>
            <a:chExt cx="2841344" cy="358120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42287" cy="3581208"/>
            </a:xfrm>
            <a:custGeom>
              <a:avLst/>
              <a:gdLst/>
              <a:ahLst/>
              <a:cxnLst/>
              <a:rect r="r" b="b" t="t" l="l"/>
              <a:pathLst>
                <a:path h="3581208" w="742287">
                  <a:moveTo>
                    <a:pt x="0" y="0"/>
                  </a:moveTo>
                  <a:lnTo>
                    <a:pt x="742287" y="0"/>
                  </a:lnTo>
                  <a:lnTo>
                    <a:pt x="742287" y="3581208"/>
                  </a:lnTo>
                  <a:lnTo>
                    <a:pt x="0" y="35812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  <p:sp>
          <p:nvSpPr>
            <p:cNvPr name="Freeform 4" id="4"/>
            <p:cNvSpPr/>
            <p:nvPr/>
          </p:nvSpPr>
          <p:spPr>
            <a:xfrm flipH="false" flipV="false" rot="0">
              <a:off x="2091789" y="0"/>
              <a:ext cx="749555" cy="3581208"/>
            </a:xfrm>
            <a:custGeom>
              <a:avLst/>
              <a:gdLst/>
              <a:ahLst/>
              <a:cxnLst/>
              <a:rect r="r" b="b" t="t" l="l"/>
              <a:pathLst>
                <a:path h="3581208" w="749555">
                  <a:moveTo>
                    <a:pt x="0" y="0"/>
                  </a:moveTo>
                  <a:lnTo>
                    <a:pt x="749555" y="0"/>
                  </a:lnTo>
                  <a:lnTo>
                    <a:pt x="749555" y="3581208"/>
                  </a:lnTo>
                  <a:lnTo>
                    <a:pt x="0" y="358120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Freeform 5" id="5"/>
          <p:cNvSpPr/>
          <p:nvPr/>
        </p:nvSpPr>
        <p:spPr>
          <a:xfrm flipH="false" flipV="false" rot="0">
            <a:off x="12151060" y="3196744"/>
            <a:ext cx="2558473" cy="2685906"/>
          </a:xfrm>
          <a:custGeom>
            <a:avLst/>
            <a:gdLst/>
            <a:ahLst/>
            <a:cxnLst/>
            <a:rect r="r" b="b" t="t" l="l"/>
            <a:pathLst>
              <a:path h="2685906" w="2558473">
                <a:moveTo>
                  <a:pt x="0" y="0"/>
                </a:moveTo>
                <a:lnTo>
                  <a:pt x="2558473" y="0"/>
                </a:lnTo>
                <a:lnTo>
                  <a:pt x="2558473" y="2685907"/>
                </a:lnTo>
                <a:lnTo>
                  <a:pt x="0" y="268590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3376730" y="6925348"/>
            <a:ext cx="205920" cy="205920"/>
            <a:chOff x="0" y="0"/>
            <a:chExt cx="812800" cy="8128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DD073"/>
            </a:solidFill>
            <a:ln w="28575">
              <a:solidFill>
                <a:srgbClr val="16B57F"/>
              </a:solidFill>
            </a:ln>
          </p:spPr>
        </p:sp>
        <p:sp>
          <p:nvSpPr>
            <p:cNvPr name="TextBox 8" id="8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1733280" y="6925348"/>
            <a:ext cx="205920" cy="20592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45555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0">
            <a:off x="3792199" y="6831140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Led esterni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2151060" y="6831140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Jumper e cavetteria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Materiale utilizzato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3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857703" y="642128"/>
            <a:ext cx="8572593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Materiale utilizzato</a:t>
            </a:r>
          </a:p>
        </p:txBody>
      </p:sp>
      <p:sp>
        <p:nvSpPr>
          <p:cNvPr name="Freeform 17" id="17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alphaModFix amt="6000"/>
            </a:blip>
            <a:stretch>
              <a:fillRect l="0" t="0" r="0" b="0"/>
            </a:stretch>
          </a:blipFill>
        </p:spPr>
      </p:sp>
      <p:sp>
        <p:nvSpPr>
          <p:cNvPr name="TextBox 18" id="18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19816" y="1991427"/>
            <a:ext cx="9689164" cy="7266873"/>
          </a:xfrm>
          <a:custGeom>
            <a:avLst/>
            <a:gdLst/>
            <a:ahLst/>
            <a:cxnLst/>
            <a:rect r="r" b="b" t="t" l="l"/>
            <a:pathLst>
              <a:path h="7266873" w="9689164">
                <a:moveTo>
                  <a:pt x="0" y="0"/>
                </a:moveTo>
                <a:lnTo>
                  <a:pt x="9689164" y="0"/>
                </a:lnTo>
                <a:lnTo>
                  <a:pt x="9689164" y="7266873"/>
                </a:lnTo>
                <a:lnTo>
                  <a:pt x="0" y="726687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697670" y="3602875"/>
            <a:ext cx="205920" cy="205920"/>
            <a:chOff x="0" y="0"/>
            <a:chExt cx="812800" cy="8128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5" id="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1015008" y="2023721"/>
            <a:ext cx="2156436" cy="500062"/>
            <a:chOff x="0" y="0"/>
            <a:chExt cx="1752533" cy="40640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203200" y="-326"/>
              <a:ext cx="1346133" cy="407051"/>
            </a:xfrm>
            <a:custGeom>
              <a:avLst/>
              <a:gdLst/>
              <a:ahLst/>
              <a:cxnLst/>
              <a:rect r="r" b="b" t="t" l="l"/>
              <a:pathLst>
                <a:path h="407051" w="1346133">
                  <a:moveTo>
                    <a:pt x="1346133" y="326"/>
                  </a:moveTo>
                  <a:cubicBezTo>
                    <a:pt x="1273320" y="0"/>
                    <a:pt x="1205899" y="38659"/>
                    <a:pt x="1169398" y="101663"/>
                  </a:cubicBezTo>
                  <a:cubicBezTo>
                    <a:pt x="1132897" y="164667"/>
                    <a:pt x="1132897" y="242385"/>
                    <a:pt x="1169398" y="305389"/>
                  </a:cubicBezTo>
                  <a:cubicBezTo>
                    <a:pt x="1205899" y="368393"/>
                    <a:pt x="1273320" y="407052"/>
                    <a:pt x="1346133" y="406726"/>
                  </a:cubicBezTo>
                  <a:lnTo>
                    <a:pt x="0" y="406726"/>
                  </a:lnTo>
                  <a:cubicBezTo>
                    <a:pt x="72813" y="407052"/>
                    <a:pt x="140234" y="368393"/>
                    <a:pt x="176735" y="305389"/>
                  </a:cubicBezTo>
                  <a:cubicBezTo>
                    <a:pt x="213236" y="242385"/>
                    <a:pt x="213236" y="164667"/>
                    <a:pt x="176735" y="101663"/>
                  </a:cubicBezTo>
                  <a:cubicBezTo>
                    <a:pt x="140234" y="38659"/>
                    <a:pt x="72813" y="0"/>
                    <a:pt x="0" y="326"/>
                  </a:cubicBezTo>
                  <a:close/>
                </a:path>
              </a:pathLst>
            </a:custGeom>
            <a:solidFill>
              <a:srgbClr val="CB6CE6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4445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520"/>
                </a:lnSpc>
              </a:pPr>
              <a:r>
                <a:rPr lang="en-US" sz="1800">
                  <a:solidFill>
                    <a:srgbClr val="FFFFFF"/>
                  </a:solidFill>
                  <a:latin typeface="TT Norms Bold"/>
                </a:rPr>
                <a:t>Legenda fili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697670" y="4567369"/>
            <a:ext cx="205920" cy="205920"/>
            <a:chOff x="0" y="0"/>
            <a:chExt cx="812800" cy="8128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E3E3CE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711363" y="5528530"/>
            <a:ext cx="205920" cy="205920"/>
            <a:chOff x="0" y="0"/>
            <a:chExt cx="812800" cy="81280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4AA329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711363" y="5905900"/>
            <a:ext cx="205920" cy="205920"/>
            <a:chOff x="0" y="0"/>
            <a:chExt cx="812800" cy="812800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303DD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711363" y="6867062"/>
            <a:ext cx="205920" cy="205920"/>
            <a:chOff x="0" y="0"/>
            <a:chExt cx="812800" cy="812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C932A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21" id="21"/>
          <p:cNvGrpSpPr/>
          <p:nvPr/>
        </p:nvGrpSpPr>
        <p:grpSpPr>
          <a:xfrm rot="0">
            <a:off x="1711363" y="7244431"/>
            <a:ext cx="205920" cy="205920"/>
            <a:chOff x="0" y="0"/>
            <a:chExt cx="812800" cy="812800"/>
          </a:xfrm>
        </p:grpSpPr>
        <p:sp>
          <p:nvSpPr>
            <p:cNvPr name="Freeform 22" id="22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FCF82A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23" id="23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24" id="24"/>
          <p:cNvGrpSpPr/>
          <p:nvPr/>
        </p:nvGrpSpPr>
        <p:grpSpPr>
          <a:xfrm rot="0">
            <a:off x="1697670" y="8211991"/>
            <a:ext cx="205920" cy="205920"/>
            <a:chOff x="0" y="0"/>
            <a:chExt cx="812800" cy="812800"/>
          </a:xfrm>
        </p:grpSpPr>
        <p:sp>
          <p:nvSpPr>
            <p:cNvPr name="Freeform 25" id="25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A29C9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26" id="26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Freeform 27" id="27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"/>
            </a:blip>
            <a:stretch>
              <a:fillRect l="0" t="0" r="0" b="0"/>
            </a:stretch>
          </a:blipFill>
        </p:spPr>
      </p:sp>
      <p:sp>
        <p:nvSpPr>
          <p:cNvPr name="TextBox 28" id="28"/>
          <p:cNvSpPr txBox="true"/>
          <p:nvPr/>
        </p:nvSpPr>
        <p:spPr>
          <a:xfrm rot="0">
            <a:off x="4457522" y="588007"/>
            <a:ext cx="937295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Schema collegamenti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Schema collegamenti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4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2106918" y="3508667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5 V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1028700" y="3047658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Tensione di alimentazione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2093226" y="4473161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GND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015008" y="4017303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Ground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2093226" y="5433280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PA1</a:t>
            </a:r>
          </a:p>
        </p:txBody>
      </p:sp>
      <p:sp>
        <p:nvSpPr>
          <p:cNvPr name="TextBox 36" id="36"/>
          <p:cNvSpPr txBox="true"/>
          <p:nvPr/>
        </p:nvSpPr>
        <p:spPr>
          <a:xfrm rot="0">
            <a:off x="2106918" y="5811692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GND</a:t>
            </a:r>
          </a:p>
        </p:txBody>
      </p:sp>
      <p:sp>
        <p:nvSpPr>
          <p:cNvPr name="TextBox 37" id="37"/>
          <p:cNvSpPr txBox="true"/>
          <p:nvPr/>
        </p:nvSpPr>
        <p:spPr>
          <a:xfrm rot="0">
            <a:off x="1028700" y="4981796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Led verde</a:t>
            </a:r>
          </a:p>
        </p:txBody>
      </p:sp>
      <p:sp>
        <p:nvSpPr>
          <p:cNvPr name="TextBox 38" id="38"/>
          <p:cNvSpPr txBox="true"/>
          <p:nvPr/>
        </p:nvSpPr>
        <p:spPr>
          <a:xfrm rot="0">
            <a:off x="2106918" y="6724187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PC15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2106918" y="7150223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GND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1028700" y="6320327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Led giallo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2106918" y="8134089"/>
            <a:ext cx="4312873" cy="3562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PC12 (TX) - PD2 (RX)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015008" y="7665257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UART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854958" y="1915400"/>
            <a:ext cx="9404342" cy="6456201"/>
          </a:xfrm>
          <a:custGeom>
            <a:avLst/>
            <a:gdLst/>
            <a:ahLst/>
            <a:cxnLst/>
            <a:rect r="r" b="b" t="t" l="l"/>
            <a:pathLst>
              <a:path h="6456201" w="9404342">
                <a:moveTo>
                  <a:pt x="0" y="0"/>
                </a:moveTo>
                <a:lnTo>
                  <a:pt x="9404342" y="0"/>
                </a:lnTo>
                <a:lnTo>
                  <a:pt x="9404342" y="6456200"/>
                </a:lnTo>
                <a:lnTo>
                  <a:pt x="0" y="6456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57522" y="588007"/>
            <a:ext cx="937295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Configurazioni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6123" y="3896327"/>
            <a:ext cx="5442797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Configurazione del protocollo RS-232 per l'implementazione della comunicazione tra le due schede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6123" y="5500337"/>
            <a:ext cx="5442797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Baud rate pari a 10500 bits/s per evitare errori di interferenza ed errori di comunicazione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51854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Configurazione UART5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4259050"/>
            <a:ext cx="205920" cy="20592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966020"/>
            <a:ext cx="205920" cy="20592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5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Configurazioni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28700" y="7384293"/>
            <a:ext cx="205920" cy="205920"/>
            <a:chOff x="0" y="0"/>
            <a:chExt cx="812800" cy="81280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823390" y="7104347"/>
            <a:ext cx="5442797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Mapping di UART5_TX sul pin PC12 e di UART5_RX sul pin PD2</a:t>
            </a:r>
          </a:p>
        </p:txBody>
      </p:sp>
      <p:sp>
        <p:nvSpPr>
          <p:cNvPr name="Freeform 20" id="20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636311" y="2450008"/>
            <a:ext cx="8620231" cy="5091007"/>
          </a:xfrm>
          <a:custGeom>
            <a:avLst/>
            <a:gdLst/>
            <a:ahLst/>
            <a:cxnLst/>
            <a:rect r="r" b="b" t="t" l="l"/>
            <a:pathLst>
              <a:path h="5091007" w="8620231">
                <a:moveTo>
                  <a:pt x="0" y="0"/>
                </a:moveTo>
                <a:lnTo>
                  <a:pt x="8620232" y="0"/>
                </a:lnTo>
                <a:lnTo>
                  <a:pt x="8620232" y="5091008"/>
                </a:lnTo>
                <a:lnTo>
                  <a:pt x="0" y="50910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57522" y="588007"/>
            <a:ext cx="937295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Configurazioni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Configurazioni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6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736123" y="4082064"/>
            <a:ext cx="5442797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Abilitazione handler per le interruzioni sulla linea EXTI0 relative al bottone USER (PA0)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736123" y="5686075"/>
            <a:ext cx="5442797" cy="7277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Abilitazione handler per le interruzioni relative a UART5 sulla linea EXTI line 35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2951854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Configurazione NVIC</a:t>
            </a:r>
          </a:p>
        </p:txBody>
      </p:sp>
      <p:grpSp>
        <p:nvGrpSpPr>
          <p:cNvPr name="Group 10" id="10"/>
          <p:cNvGrpSpPr/>
          <p:nvPr/>
        </p:nvGrpSpPr>
        <p:grpSpPr>
          <a:xfrm rot="0">
            <a:off x="1028700" y="4259050"/>
            <a:ext cx="205920" cy="20592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028700" y="5966020"/>
            <a:ext cx="205920" cy="205920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E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784337" y="2130752"/>
            <a:ext cx="8324181" cy="6443895"/>
          </a:xfrm>
          <a:custGeom>
            <a:avLst/>
            <a:gdLst/>
            <a:ahLst/>
            <a:cxnLst/>
            <a:rect r="r" b="b" t="t" l="l"/>
            <a:pathLst>
              <a:path h="6443895" w="8324181">
                <a:moveTo>
                  <a:pt x="0" y="0"/>
                </a:moveTo>
                <a:lnTo>
                  <a:pt x="8324180" y="0"/>
                </a:lnTo>
                <a:lnTo>
                  <a:pt x="8324180" y="6443895"/>
                </a:lnTo>
                <a:lnTo>
                  <a:pt x="0" y="644389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457522" y="588007"/>
            <a:ext cx="9372956" cy="10242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700"/>
              </a:lnSpc>
            </a:pPr>
            <a:r>
              <a:rPr lang="en-US" sz="7700" spc="-385">
                <a:solidFill>
                  <a:srgbClr val="000000"/>
                </a:solidFill>
                <a:latin typeface="TT Norms Bold"/>
              </a:rPr>
              <a:t>Codice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736123" y="3896327"/>
            <a:ext cx="5442797" cy="10991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Viene impiegata una variabile msg la quale è incrementata quando si verifica un'interruzione scatenata dal bottone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736123" y="5314600"/>
            <a:ext cx="5442797" cy="147066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939"/>
              </a:lnSpc>
            </a:pPr>
            <a:r>
              <a:rPr lang="en-US" sz="2099">
                <a:solidFill>
                  <a:srgbClr val="000000"/>
                </a:solidFill>
                <a:latin typeface="TT Fors"/>
              </a:rPr>
              <a:t>In base al valore della variabile viene o reinizializzata a 0, o viene inviata tramite UART accendendo un led integrato sulla scheda per visualizzarne il valore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28700" y="2951854"/>
            <a:ext cx="5227460" cy="44195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3600"/>
              </a:lnSpc>
            </a:pPr>
            <a:r>
              <a:rPr lang="en-US" sz="2400">
                <a:solidFill>
                  <a:srgbClr val="000000"/>
                </a:solidFill>
                <a:latin typeface="TT Norms Bold"/>
              </a:rPr>
              <a:t>Master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4259050"/>
            <a:ext cx="205920" cy="205920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028700" y="5966020"/>
            <a:ext cx="205920" cy="205920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1813" y="0"/>
              <a:ext cx="809173" cy="812800"/>
            </a:xfrm>
            <a:custGeom>
              <a:avLst/>
              <a:gdLst/>
              <a:ahLst/>
              <a:cxnLst/>
              <a:rect r="r" b="b" t="t" l="l"/>
              <a:pathLst>
                <a:path h="812800" w="809173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CB6CE6"/>
            </a:solidFill>
            <a:ln w="28575">
              <a:solidFill>
                <a:srgbClr val="000000"/>
              </a:solidFill>
            </a:ln>
          </p:spPr>
        </p:sp>
        <p:sp>
          <p:nvSpPr>
            <p:cNvPr name="TextBox 12" id="12"/>
            <p:cNvSpPr txBox="true"/>
            <p:nvPr/>
          </p:nvSpPr>
          <p:spPr>
            <a:xfrm>
              <a:off x="76200" y="76200"/>
              <a:ext cx="660400" cy="660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139"/>
                </a:lnSpc>
              </a:pPr>
            </a:p>
          </p:txBody>
        </p:sp>
      </p:grpSp>
      <p:sp>
        <p:nvSpPr>
          <p:cNvPr name="TextBox 13" id="13"/>
          <p:cNvSpPr txBox="true"/>
          <p:nvPr/>
        </p:nvSpPr>
        <p:spPr>
          <a:xfrm rot="0">
            <a:off x="6987564" y="9447032"/>
            <a:ext cx="4312873" cy="339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799"/>
              </a:lnSpc>
            </a:pPr>
            <a:r>
              <a:rPr lang="en-US" sz="1999">
                <a:solidFill>
                  <a:srgbClr val="000000"/>
                </a:solidFill>
                <a:latin typeface="TT Fors"/>
              </a:rPr>
              <a:t>Progetto su board STM32F3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946427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Codice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9420225"/>
            <a:ext cx="4312873" cy="3067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2519"/>
              </a:lnSpc>
            </a:pPr>
            <a:r>
              <a:rPr lang="en-US" sz="1799">
                <a:solidFill>
                  <a:srgbClr val="000000"/>
                </a:solidFill>
                <a:latin typeface="TT Fors"/>
              </a:rPr>
              <a:t>7</a:t>
            </a:r>
          </a:p>
        </p:txBody>
      </p:sp>
      <p:sp>
        <p:nvSpPr>
          <p:cNvPr name="Freeform 16" id="16"/>
          <p:cNvSpPr/>
          <p:nvPr/>
        </p:nvSpPr>
        <p:spPr>
          <a:xfrm flipH="false" flipV="false" rot="0">
            <a:off x="4634645" y="651055"/>
            <a:ext cx="9018710" cy="8984890"/>
          </a:xfrm>
          <a:custGeom>
            <a:avLst/>
            <a:gdLst/>
            <a:ahLst/>
            <a:cxnLst/>
            <a:rect r="r" b="b" t="t" l="l"/>
            <a:pathLst>
              <a:path h="8984890" w="9018710">
                <a:moveTo>
                  <a:pt x="0" y="0"/>
                </a:moveTo>
                <a:lnTo>
                  <a:pt x="9018710" y="0"/>
                </a:lnTo>
                <a:lnTo>
                  <a:pt x="9018710" y="8984890"/>
                </a:lnTo>
                <a:lnTo>
                  <a:pt x="0" y="8984890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alphaModFix amt="3000"/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DAFlnipsD4w</dc:identifier>
  <dcterms:modified xsi:type="dcterms:W3CDTF">2011-08-01T06:04:30Z</dcterms:modified>
  <cp:revision>1</cp:revision>
  <dc:title>Progetto CSD</dc:title>
</cp:coreProperties>
</file>

<file path=docProps/thumbnail.jpeg>
</file>